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87" r:id="rId3"/>
    <p:sldId id="289" r:id="rId4"/>
    <p:sldId id="305" r:id="rId5"/>
    <p:sldId id="293" r:id="rId6"/>
    <p:sldId id="307" r:id="rId7"/>
    <p:sldId id="308" r:id="rId8"/>
    <p:sldId id="309" r:id="rId9"/>
    <p:sldId id="291" r:id="rId10"/>
    <p:sldId id="294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2021-11-09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390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206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280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614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430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731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586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232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11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2021-11-09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2021-11-09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2021-11-09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2021-11-09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www.youtube.com/watch?v=mkgu3KdMWj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gywon.anna@gmail.com" TargetMode="External"/><Relationship Id="rId4" Type="http://schemas.openxmlformats.org/officeDocument/2006/relationships/hyperlink" Target="mailto:siminsk&#46972;@naver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5A8CB26-2ECC-4734-8BEC-FD935C4207C4}"/>
              </a:ext>
            </a:extLst>
          </p:cNvPr>
          <p:cNvSpPr/>
          <p:nvPr/>
        </p:nvSpPr>
        <p:spPr>
          <a:xfrm>
            <a:off x="0" y="908720"/>
            <a:ext cx="9144000" cy="15121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65D27432-84CA-4A4C-AB51-DF0998165180}"/>
              </a:ext>
            </a:extLst>
          </p:cNvPr>
          <p:cNvSpPr/>
          <p:nvPr/>
        </p:nvSpPr>
        <p:spPr>
          <a:xfrm>
            <a:off x="467544" y="3429000"/>
            <a:ext cx="4256473" cy="25922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39651" y="1052736"/>
            <a:ext cx="62646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800" b="1" spc="-150" dirty="0"/>
              <a:t>A.M.D.</a:t>
            </a:r>
          </a:p>
          <a:p>
            <a:pPr algn="ctr"/>
            <a:r>
              <a:rPr lang="en-US" altLang="ko-KR" sz="2800" b="1" spc="-150" dirty="0"/>
              <a:t>(Autonomous Mask Detect)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835977"/>
            <a:ext cx="396044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b="1" dirty="0" err="1"/>
              <a:t>팀명</a:t>
            </a:r>
            <a:r>
              <a:rPr lang="ko-KR" altLang="en-US" b="1" dirty="0"/>
              <a:t> </a:t>
            </a:r>
            <a:r>
              <a:rPr lang="en-US" altLang="ko-KR" b="1" dirty="0"/>
              <a:t>1678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/>
              <a:t>팀원 </a:t>
            </a:r>
            <a:r>
              <a:rPr lang="en-US" altLang="ko-KR" b="1" dirty="0"/>
              <a:t>: </a:t>
            </a:r>
            <a:r>
              <a:rPr lang="ko-KR" altLang="en-US" b="1" dirty="0"/>
              <a:t>진시민</a:t>
            </a:r>
            <a:r>
              <a:rPr lang="en-US" altLang="ko-KR" b="1" dirty="0"/>
              <a:t>, </a:t>
            </a:r>
            <a:r>
              <a:rPr lang="ko-KR" altLang="en-US" b="1" dirty="0" err="1"/>
              <a:t>최규원</a:t>
            </a:r>
            <a:r>
              <a:rPr lang="en-US" altLang="ko-KR" b="1" dirty="0"/>
              <a:t>, </a:t>
            </a:r>
            <a:r>
              <a:rPr lang="ko-KR" altLang="en-US" b="1" dirty="0" err="1"/>
              <a:t>하성욱</a:t>
            </a:r>
            <a:endParaRPr lang="en-US" altLang="ko-KR" b="1" dirty="0"/>
          </a:p>
          <a:p>
            <a:pPr algn="just">
              <a:lnSpc>
                <a:spcPct val="150000"/>
              </a:lnSpc>
            </a:pPr>
            <a:r>
              <a:rPr lang="ko-KR" altLang="en-US" b="1" dirty="0"/>
              <a:t>소속학과 </a:t>
            </a:r>
            <a:r>
              <a:rPr lang="en-US" altLang="ko-KR" b="1" dirty="0"/>
              <a:t>: </a:t>
            </a:r>
            <a:r>
              <a:rPr lang="ko-KR" altLang="en-US" b="1" dirty="0"/>
              <a:t>전기전자공학부</a:t>
            </a:r>
            <a:endParaRPr lang="en-US" altLang="ko-KR" b="1" dirty="0"/>
          </a:p>
          <a:p>
            <a:pPr algn="just">
              <a:lnSpc>
                <a:spcPct val="150000"/>
              </a:lnSpc>
            </a:pPr>
            <a:r>
              <a:rPr lang="ko-KR" altLang="en-US" b="1" dirty="0"/>
              <a:t>지도교수 </a:t>
            </a:r>
            <a:r>
              <a:rPr lang="en-US" altLang="ko-KR" b="1" dirty="0"/>
              <a:t>: </a:t>
            </a:r>
            <a:r>
              <a:rPr lang="ko-KR" altLang="en-US" b="1" dirty="0" err="1"/>
              <a:t>조용범</a:t>
            </a:r>
            <a:r>
              <a:rPr lang="ko-KR" altLang="en-US" b="1" dirty="0"/>
              <a:t> 교수님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43763" y="2544849"/>
            <a:ext cx="42564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b="1" dirty="0"/>
              <a:t>건국대학교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FDDEE7-641E-4690-BEC9-5F9FA745C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188640"/>
            <a:ext cx="1495425" cy="3356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1BBB5B-C3AB-4A05-958F-50E20F50B24F}"/>
              </a:ext>
            </a:extLst>
          </p:cNvPr>
          <p:cNvSpPr txBox="1"/>
          <p:nvPr/>
        </p:nvSpPr>
        <p:spPr>
          <a:xfrm>
            <a:off x="5220072" y="3140968"/>
            <a:ext cx="3096344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algn="ctr"/>
            <a:r>
              <a:rPr lang="ko-KR" altLang="en-US" dirty="0"/>
              <a:t>팀 사진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37565C-B62E-4A8D-A157-773203C3A46D}"/>
              </a:ext>
            </a:extLst>
          </p:cNvPr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6AEA93-01FC-42F5-BA34-74B288BF1E2A}"/>
              </a:ext>
            </a:extLst>
          </p:cNvPr>
          <p:cNvCxnSpPr/>
          <p:nvPr/>
        </p:nvCxnSpPr>
        <p:spPr>
          <a:xfrm>
            <a:off x="0" y="2420888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A95FB70-A4F6-4C00-875F-0D49DA2ED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48" y="2541407"/>
            <a:ext cx="375522" cy="37552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140968"/>
            <a:ext cx="3096344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3" y="4849128"/>
            <a:ext cx="1548171" cy="170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C:\Users\MY HOME\Downloads\하성욱950511(증명사진)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244" y="4849128"/>
            <a:ext cx="1548172" cy="170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77399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3">
            <a:extLst>
              <a:ext uri="{FF2B5EF4-FFF2-40B4-BE49-F238E27FC236}">
                <a16:creationId xmlns:a16="http://schemas.microsoft.com/office/drawing/2014/main" id="{C45BACF2-685D-4BA2-963E-ACF9E1D6D9CF}"/>
              </a:ext>
            </a:extLst>
          </p:cNvPr>
          <p:cNvSpPr/>
          <p:nvPr/>
        </p:nvSpPr>
        <p:spPr>
          <a:xfrm>
            <a:off x="424237" y="1500298"/>
            <a:ext cx="8280920" cy="48810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166A883-3850-465C-B153-8CDEF410B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55" y="164847"/>
            <a:ext cx="1495425" cy="3356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4AB53F-BF74-4033-889D-81C17C9B672A}"/>
              </a:ext>
            </a:extLst>
          </p:cNvPr>
          <p:cNvSpPr/>
          <p:nvPr/>
        </p:nvSpPr>
        <p:spPr>
          <a:xfrm>
            <a:off x="431540" y="164847"/>
            <a:ext cx="183620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b="1" spc="-150" dirty="0"/>
              <a:t>최종 결과물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BCB37E-C565-4A03-8FDC-3F2C921CC01B}"/>
              </a:ext>
            </a:extLst>
          </p:cNvPr>
          <p:cNvSpPr txBox="1"/>
          <p:nvPr/>
        </p:nvSpPr>
        <p:spPr>
          <a:xfrm>
            <a:off x="827584" y="1721422"/>
            <a:ext cx="69847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동영상 링크 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r>
              <a:rPr lang="en-US" altLang="ko-KR" dirty="0">
                <a:hlinkClick r:id="rId4"/>
              </a:rPr>
              <a:t>https://www.youtube.com/watch?v=mkgu3KdMWjs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우수작품 영상에서 가장 </a:t>
            </a:r>
            <a:r>
              <a:rPr lang="en-US" altLang="ko-KR" dirty="0"/>
              <a:t>‘</a:t>
            </a:r>
            <a:r>
              <a:rPr lang="ko-KR" altLang="en-US" dirty="0"/>
              <a:t>하이라이트</a:t>
            </a:r>
            <a:r>
              <a:rPr lang="en-US" altLang="ko-KR" dirty="0"/>
              <a:t>’ </a:t>
            </a:r>
            <a:r>
              <a:rPr lang="ko-KR" altLang="en-US" dirty="0"/>
              <a:t>장면 시간 기재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    “01:18~02:45”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관련 이미지 </a:t>
            </a:r>
            <a:r>
              <a:rPr lang="en-US" altLang="ko-KR" dirty="0"/>
              <a:t>: 2</a:t>
            </a:r>
            <a:r>
              <a:rPr lang="ko-KR" altLang="en-US" dirty="0"/>
              <a:t>장 이상</a:t>
            </a:r>
            <a:r>
              <a:rPr lang="en-US" altLang="ko-KR" dirty="0"/>
              <a:t>(</a:t>
            </a:r>
            <a:r>
              <a:rPr lang="ko-KR" altLang="en-US" dirty="0"/>
              <a:t>해상도 좋은 사진 </a:t>
            </a:r>
            <a:r>
              <a:rPr lang="en-US" altLang="ko-KR" dirty="0"/>
              <a:t>or </a:t>
            </a:r>
            <a:r>
              <a:rPr lang="ko-KR" altLang="en-US" dirty="0"/>
              <a:t>디자인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5608F6-8B5A-4374-B736-B3B1EBC2AA43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- 6 -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64F3521-DD7C-4D34-B67F-3A7E6E8830C7}"/>
              </a:ext>
            </a:extLst>
          </p:cNvPr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E30F73F-E56F-41DD-8DFC-5DE3BA4E626A}"/>
              </a:ext>
            </a:extLst>
          </p:cNvPr>
          <p:cNvSpPr txBox="1"/>
          <p:nvPr/>
        </p:nvSpPr>
        <p:spPr>
          <a:xfrm>
            <a:off x="1079612" y="999978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/>
              <a:t>최종 결과물에 대한 동영상 </a:t>
            </a:r>
            <a:r>
              <a:rPr lang="en-US" altLang="ko-KR" sz="2000" b="1" dirty="0"/>
              <a:t>/ </a:t>
            </a:r>
            <a:r>
              <a:rPr lang="ko-KR" altLang="en-US" sz="2000" b="1" dirty="0"/>
              <a:t>사진</a:t>
            </a:r>
            <a:endParaRPr lang="en-US" altLang="ko-KR" sz="20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8F17356-7C6A-40CC-9A66-69E56DB03E3D}"/>
              </a:ext>
            </a:extLst>
          </p:cNvPr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1875192" y="4282550"/>
            <a:ext cx="1872208" cy="1977631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58" y="4282550"/>
            <a:ext cx="1956534" cy="196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892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EA21ACED-18ED-4B60-AB18-92AEE9AD5D85}"/>
              </a:ext>
            </a:extLst>
          </p:cNvPr>
          <p:cNvSpPr/>
          <p:nvPr/>
        </p:nvSpPr>
        <p:spPr>
          <a:xfrm>
            <a:off x="395536" y="1598804"/>
            <a:ext cx="8280920" cy="4782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B1A2C7F-C6A5-4916-A95E-871E7F4BF7C0}"/>
              </a:ext>
            </a:extLst>
          </p:cNvPr>
          <p:cNvSpPr/>
          <p:nvPr/>
        </p:nvSpPr>
        <p:spPr>
          <a:xfrm>
            <a:off x="971600" y="1097742"/>
            <a:ext cx="7092788" cy="38704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5536" y="167345"/>
            <a:ext cx="259228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b="1" spc="-150" dirty="0"/>
              <a:t>팀 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166A883-3850-465C-B153-8CDEF410B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55" y="164847"/>
            <a:ext cx="1495425" cy="335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8F2600-F62A-4587-9EDD-3BDBC1C2F1E3}"/>
              </a:ext>
            </a:extLst>
          </p:cNvPr>
          <p:cNvSpPr txBox="1"/>
          <p:nvPr/>
        </p:nvSpPr>
        <p:spPr>
          <a:xfrm>
            <a:off x="1091180" y="1484784"/>
            <a:ext cx="67327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팀 소개 및 팀원 소개 </a:t>
            </a:r>
            <a:endParaRPr lang="en-US" altLang="ko-KR" dirty="0"/>
          </a:p>
          <a:p>
            <a:r>
              <a:rPr lang="ko-KR" altLang="en-US" sz="1600" dirty="0"/>
              <a:t>저희 팀의</a:t>
            </a:r>
            <a:r>
              <a:rPr lang="en-US" altLang="ko-KR" sz="1600" dirty="0"/>
              <a:t> </a:t>
            </a:r>
            <a:r>
              <a:rPr lang="ko-KR" altLang="en-US" sz="1600" dirty="0"/>
              <a:t>작품 주제는 </a:t>
            </a:r>
            <a:r>
              <a:rPr lang="en-US" altLang="ko-KR" sz="1600" dirty="0"/>
              <a:t>“Autonomous Mask Detector” 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  </a:t>
            </a:r>
            <a:r>
              <a:rPr lang="ko-KR" altLang="en-US" sz="1600" dirty="0"/>
              <a:t>팀 이름</a:t>
            </a:r>
            <a:endParaRPr lang="en-US" altLang="ko-KR" sz="1600" dirty="0"/>
          </a:p>
          <a:p>
            <a:r>
              <a:rPr lang="ko-KR" altLang="en-US" sz="1600" dirty="0"/>
              <a:t>은 </a:t>
            </a:r>
            <a:r>
              <a:rPr lang="en-US" altLang="ko-KR" sz="1600" dirty="0"/>
              <a:t>1678 </a:t>
            </a:r>
            <a:r>
              <a:rPr lang="ko-KR" altLang="en-US" sz="1600" dirty="0"/>
              <a:t>이며</a:t>
            </a:r>
            <a:r>
              <a:rPr lang="en-US" altLang="ko-KR" sz="1600" dirty="0"/>
              <a:t>, </a:t>
            </a:r>
            <a:r>
              <a:rPr lang="ko-KR" altLang="en-US" sz="1600" dirty="0"/>
              <a:t>팀원은 모두 전기전자공학부 </a:t>
            </a:r>
            <a:r>
              <a:rPr lang="en-US" altLang="ko-KR" sz="1600" dirty="0"/>
              <a:t>4</a:t>
            </a:r>
            <a:r>
              <a:rPr lang="ko-KR" altLang="en-US" sz="1600" dirty="0"/>
              <a:t>학년으로 </a:t>
            </a:r>
            <a:r>
              <a:rPr lang="ko-KR" altLang="en-US" sz="1600" dirty="0" err="1"/>
              <a:t>진시민</a:t>
            </a:r>
            <a:r>
              <a:rPr lang="en-US" altLang="ko-KR" sz="1600" dirty="0"/>
              <a:t>, </a:t>
            </a:r>
            <a:r>
              <a:rPr lang="ko-KR" altLang="en-US" sz="1600" dirty="0"/>
              <a:t>최규원</a:t>
            </a:r>
            <a:r>
              <a:rPr lang="en-US" altLang="ko-KR" sz="1600" dirty="0"/>
              <a:t>, </a:t>
            </a:r>
            <a:r>
              <a:rPr lang="ko-KR" altLang="en-US" sz="1600" dirty="0"/>
              <a:t>하성욱 으로 구성되어 있습니다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팀원 소개 및 정보 </a:t>
            </a:r>
            <a:endParaRPr lang="ko-KR" altLang="en-US" sz="1300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C1322F1-BF55-4A4A-A827-FE60DA0C5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916961"/>
              </p:ext>
            </p:extLst>
          </p:nvPr>
        </p:nvGraphicFramePr>
        <p:xfrm>
          <a:off x="899592" y="4366733"/>
          <a:ext cx="7344816" cy="138489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736567">
                  <a:extLst>
                    <a:ext uri="{9D8B030D-6E8A-4147-A177-3AD203B41FA5}">
                      <a16:colId xmlns:a16="http://schemas.microsoft.com/office/drawing/2014/main" val="2267240276"/>
                    </a:ext>
                  </a:extLst>
                </a:gridCol>
                <a:gridCol w="1935750">
                  <a:extLst>
                    <a:ext uri="{9D8B030D-6E8A-4147-A177-3AD203B41FA5}">
                      <a16:colId xmlns:a16="http://schemas.microsoft.com/office/drawing/2014/main" val="3835810895"/>
                    </a:ext>
                  </a:extLst>
                </a:gridCol>
                <a:gridCol w="1002591">
                  <a:extLst>
                    <a:ext uri="{9D8B030D-6E8A-4147-A177-3AD203B41FA5}">
                      <a16:colId xmlns:a16="http://schemas.microsoft.com/office/drawing/2014/main" val="983743964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1518210257"/>
                    </a:ext>
                  </a:extLst>
                </a:gridCol>
                <a:gridCol w="1653684">
                  <a:extLst>
                    <a:ext uri="{9D8B030D-6E8A-4147-A177-3AD203B41FA5}">
                      <a16:colId xmlns:a16="http://schemas.microsoft.com/office/drawing/2014/main" val="3895232279"/>
                    </a:ext>
                  </a:extLst>
                </a:gridCol>
              </a:tblGrid>
              <a:tr h="346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이름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소속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학과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역할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이메일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연락처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952828"/>
                  </a:ext>
                </a:extLst>
              </a:tr>
              <a:tr h="346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진시민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전기전자공학부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hlinkClick r:id="rId4"/>
                        </a:rPr>
                        <a:t>siminskfk@naver.com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010-5911-9687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688293"/>
                  </a:ext>
                </a:extLst>
              </a:tr>
              <a:tr h="346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최규원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전기전자공학부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hlinkClick r:id="rId5"/>
                        </a:rPr>
                        <a:t>gywon.anna@gmail.com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010-7764-5926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730820"/>
                  </a:ext>
                </a:extLst>
              </a:tr>
              <a:tr h="346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하성욱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전기전자공학부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hhhhhhv@naver.com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010-2511-9255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70781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8A4D8BC-25C9-4047-9A0C-6B854A93A182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- 1 -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585FBF-6131-4226-9C61-3D9F153E6945}"/>
              </a:ext>
            </a:extLst>
          </p:cNvPr>
          <p:cNvSpPr txBox="1"/>
          <p:nvPr/>
        </p:nvSpPr>
        <p:spPr>
          <a:xfrm>
            <a:off x="1069743" y="1031441"/>
            <a:ext cx="73448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팀명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 1678</a:t>
            </a:r>
          </a:p>
          <a:p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5A3D52-68DE-45AA-B51A-F6C002FEF31C}"/>
              </a:ext>
            </a:extLst>
          </p:cNvPr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166A883-3850-465C-B153-8CDEF410B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55" y="164847"/>
            <a:ext cx="1495425" cy="3356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4AB53F-BF74-4033-889D-81C17C9B672A}"/>
              </a:ext>
            </a:extLst>
          </p:cNvPr>
          <p:cNvSpPr/>
          <p:nvPr/>
        </p:nvSpPr>
        <p:spPr>
          <a:xfrm>
            <a:off x="395536" y="171185"/>
            <a:ext cx="2085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150" dirty="0"/>
              <a:t>프로젝트 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48E49-9050-488A-B3AA-B6632DE1626B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- 2 -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15E910-9741-4F6C-B67D-5F9D3B44BBC8}"/>
              </a:ext>
            </a:extLst>
          </p:cNvPr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모서리가 둥근 직사각형 13">
            <a:extLst>
              <a:ext uri="{FF2B5EF4-FFF2-40B4-BE49-F238E27FC236}">
                <a16:creationId xmlns:a16="http://schemas.microsoft.com/office/drawing/2014/main" id="{0777D154-9C3C-4F92-99FF-43ACF526BC10}"/>
              </a:ext>
            </a:extLst>
          </p:cNvPr>
          <p:cNvSpPr/>
          <p:nvPr/>
        </p:nvSpPr>
        <p:spPr>
          <a:xfrm>
            <a:off x="395536" y="836712"/>
            <a:ext cx="8280920" cy="55446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DCE611-D431-41CC-8EB6-5CEE50B63E72}"/>
              </a:ext>
            </a:extLst>
          </p:cNvPr>
          <p:cNvSpPr txBox="1"/>
          <p:nvPr/>
        </p:nvSpPr>
        <p:spPr>
          <a:xfrm>
            <a:off x="1079612" y="1052736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과제 개요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EFB124-2E37-4556-9281-06CCA32EE9BC}"/>
              </a:ext>
            </a:extLst>
          </p:cNvPr>
          <p:cNvSpPr txBox="1"/>
          <p:nvPr/>
        </p:nvSpPr>
        <p:spPr>
          <a:xfrm>
            <a:off x="989602" y="1717967"/>
            <a:ext cx="7164796" cy="3828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〮 개발 동기 및 배경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여러 정책에도 불구하고 끊임없이 코로나 </a:t>
            </a:r>
            <a:r>
              <a:rPr lang="ko-KR" altLang="en-US" sz="1600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확진자</a:t>
            </a:r>
            <a:r>
              <a:rPr lang="ko-KR" altLang="en-US" sz="16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수 증가</a:t>
            </a:r>
            <a:endParaRPr lang="en-US" altLang="ko-KR" sz="1600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실내에서 불편함을 이유로 제대로 착용하지 않음</a:t>
            </a:r>
            <a:endParaRPr lang="en-US" altLang="ko-KR" sz="1600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꾸준한 마스크 착용 확인이 필요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endParaRPr lang="en-US" altLang="ko-KR" dirty="0"/>
          </a:p>
          <a:p>
            <a:r>
              <a:rPr lang="ko-KR" altLang="en-US" dirty="0"/>
              <a:t>〮 개발 목표</a:t>
            </a:r>
            <a:endParaRPr lang="en-US" altLang="ko-KR" dirty="0"/>
          </a:p>
          <a:p>
            <a:endParaRPr lang="en-US" altLang="ko-KR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Arial" panose="020B0604020202020204" pitchFamily="34" charset="0"/>
              </a:rPr>
              <a:t>주어진 경로로 실내 주행</a:t>
            </a:r>
            <a:endParaRPr lang="en-US" altLang="ko-KR" sz="1600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Arial" panose="020B0604020202020204" pitchFamily="34" charset="0"/>
              </a:rPr>
              <a:t>실시간 마스크 착용 상태 확인</a:t>
            </a:r>
            <a:endParaRPr lang="en-US" altLang="ko-KR" sz="1600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Arial" panose="020B0604020202020204" pitchFamily="34" charset="0"/>
              </a:rPr>
              <a:t>장애물 충돌 방지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725461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3">
            <a:extLst>
              <a:ext uri="{FF2B5EF4-FFF2-40B4-BE49-F238E27FC236}">
                <a16:creationId xmlns:a16="http://schemas.microsoft.com/office/drawing/2014/main" id="{2C155334-6A22-4106-A414-0056BEAB2562}"/>
              </a:ext>
            </a:extLst>
          </p:cNvPr>
          <p:cNvSpPr/>
          <p:nvPr/>
        </p:nvSpPr>
        <p:spPr>
          <a:xfrm>
            <a:off x="395536" y="836712"/>
            <a:ext cx="8280920" cy="55446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166A883-3850-465C-B153-8CDEF410B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55" y="164847"/>
            <a:ext cx="1495425" cy="3356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4AB53F-BF74-4033-889D-81C17C9B672A}"/>
              </a:ext>
            </a:extLst>
          </p:cNvPr>
          <p:cNvSpPr/>
          <p:nvPr/>
        </p:nvSpPr>
        <p:spPr>
          <a:xfrm>
            <a:off x="395536" y="164847"/>
            <a:ext cx="327205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150" dirty="0"/>
              <a:t>작품 구성 및 상세내용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F0AD73-B504-4E4B-BC68-086001FD8C58}"/>
              </a:ext>
            </a:extLst>
          </p:cNvPr>
          <p:cNvSpPr txBox="1"/>
          <p:nvPr/>
        </p:nvSpPr>
        <p:spPr>
          <a:xfrm>
            <a:off x="1079612" y="1096158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개발 세부 내용</a:t>
            </a:r>
            <a:r>
              <a:rPr lang="en-US" altLang="ko-KR" dirty="0"/>
              <a:t>(</a:t>
            </a:r>
            <a:r>
              <a:rPr lang="ko-KR" altLang="en-US" dirty="0"/>
              <a:t>설계서</a:t>
            </a:r>
            <a:r>
              <a:rPr lang="en-US" altLang="ko-KR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251D99-FCA5-41F2-A3DB-1E93613D340C}"/>
              </a:ext>
            </a:extLst>
          </p:cNvPr>
          <p:cNvSpPr txBox="1"/>
          <p:nvPr/>
        </p:nvSpPr>
        <p:spPr>
          <a:xfrm>
            <a:off x="989602" y="1724936"/>
            <a:ext cx="7326814" cy="460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〮 서비스 시나리오 </a:t>
            </a:r>
            <a:endParaRPr lang="en-US" altLang="ko-KR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latin typeface="+mn-ea"/>
              </a:rPr>
              <a:t>주어진 경로대로 실내를 주행하다가 미착용자나 불량 착용자가 있을 경우에는 정지하고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알람을 통해서 정상 착용을 권고합니다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또한 전방에 장애물이 있을 경우에는 정지하고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장애물이 제거될 경우에 다시 주행 시작합니다</a:t>
            </a:r>
            <a:r>
              <a:rPr lang="en-US" altLang="ko-KR" sz="1600" dirty="0">
                <a:latin typeface="+mn-ea"/>
              </a:rPr>
              <a:t>.</a:t>
            </a:r>
            <a:endParaRPr lang="ko-KR" altLang="en-US" sz="1600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〮 시스템 설계</a:t>
            </a:r>
          </a:p>
          <a:p>
            <a:endParaRPr lang="en-US" altLang="ko-KR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+mn-ea"/>
                <a:cs typeface="Arial" panose="020B0604020202020204" pitchFamily="34" charset="0"/>
              </a:rPr>
              <a:t>&lt;1&gt; Webcam1 : </a:t>
            </a:r>
            <a:r>
              <a:rPr lang="ko-KR" altLang="en-US" sz="1600" dirty="0">
                <a:latin typeface="+mn-ea"/>
                <a:cs typeface="Arial" panose="020B0604020202020204" pitchFamily="34" charset="0"/>
              </a:rPr>
              <a:t>전방 주시로 </a:t>
            </a:r>
            <a:r>
              <a:rPr lang="en-US" altLang="ko-KR" sz="1600" dirty="0">
                <a:latin typeface="+mn-ea"/>
                <a:cs typeface="Arial" panose="020B0604020202020204" pitchFamily="34" charset="0"/>
              </a:rPr>
              <a:t>Marker </a:t>
            </a:r>
            <a:r>
              <a:rPr lang="ko-KR" altLang="en-US" sz="1600" dirty="0">
                <a:latin typeface="+mn-ea"/>
                <a:cs typeface="Arial" panose="020B0604020202020204" pitchFamily="34" charset="0"/>
              </a:rPr>
              <a:t>인식</a:t>
            </a:r>
            <a:r>
              <a:rPr lang="en-US" altLang="ko-KR" sz="1600" dirty="0">
                <a:latin typeface="+mn-ea"/>
                <a:cs typeface="Arial" panose="020B0604020202020204" pitchFamily="34" charset="0"/>
              </a:rPr>
              <a:t> → </a:t>
            </a:r>
            <a:r>
              <a:rPr lang="ko-KR" altLang="en-US" sz="1600" dirty="0">
                <a:latin typeface="+mn-ea"/>
                <a:cs typeface="Arial" panose="020B0604020202020204" pitchFamily="34" charset="0"/>
              </a:rPr>
              <a:t>주어진 경로로 실내 주행</a:t>
            </a:r>
            <a:endParaRPr lang="en-US" altLang="ko-KR" sz="1600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+mn-ea"/>
                <a:cs typeface="Arial" panose="020B0604020202020204" pitchFamily="34" charset="0"/>
              </a:rPr>
              <a:t>           - Group0 → Group1 → Group2</a:t>
            </a:r>
            <a:r>
              <a:rPr lang="ko-KR" altLang="en-US" sz="1600" dirty="0">
                <a:latin typeface="+mn-ea"/>
                <a:cs typeface="Arial" panose="020B0604020202020204" pitchFamily="34" charset="0"/>
              </a:rPr>
              <a:t>를 순차적으로 목표지점으로 주행</a:t>
            </a:r>
            <a:endParaRPr lang="en-US" altLang="ko-KR" sz="1600" dirty="0">
              <a:latin typeface="+mn-ea"/>
              <a:cs typeface="Arial" panose="020B0604020202020204" pitchFamily="34" charset="0"/>
            </a:endParaRPr>
          </a:p>
          <a:p>
            <a:endParaRPr lang="en-US" altLang="ko-KR" sz="1600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+mn-ea"/>
                <a:cs typeface="Arial" panose="020B0604020202020204" pitchFamily="34" charset="0"/>
              </a:rPr>
              <a:t>&lt;2&gt; Webcam2</a:t>
            </a:r>
            <a:r>
              <a:rPr lang="ko-KR" altLang="en-US" sz="1600" dirty="0"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+mn-ea"/>
                <a:cs typeface="Arial" panose="020B0604020202020204" pitchFamily="34" charset="0"/>
              </a:rPr>
              <a:t>:</a:t>
            </a:r>
            <a:r>
              <a:rPr lang="ko-KR" altLang="en-US" sz="1600" dirty="0">
                <a:latin typeface="+mn-ea"/>
                <a:cs typeface="Arial" panose="020B0604020202020204" pitchFamily="34" charset="0"/>
              </a:rPr>
              <a:t> 좌측 또는 우측을 보면서 사람의 마스크 착용 상태를 확인</a:t>
            </a:r>
            <a:endParaRPr lang="en-US" altLang="ko-KR" sz="1600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+mn-ea"/>
                <a:cs typeface="Arial" panose="020B0604020202020204" pitchFamily="34" charset="0"/>
              </a:rPr>
              <a:t>           - </a:t>
            </a:r>
            <a:r>
              <a:rPr lang="ko-KR" altLang="en-US" sz="1600" dirty="0">
                <a:latin typeface="+mn-ea"/>
                <a:cs typeface="Arial" panose="020B0604020202020204" pitchFamily="34" charset="0"/>
              </a:rPr>
              <a:t>얼굴 인식 후에 해당 얼굴을 마스크 착용 상태 판단</a:t>
            </a:r>
            <a:endParaRPr lang="en-US" altLang="ko-KR" sz="1600" dirty="0">
              <a:latin typeface="+mn-ea"/>
              <a:cs typeface="Arial" panose="020B0604020202020204" pitchFamily="34" charset="0"/>
            </a:endParaRPr>
          </a:p>
          <a:p>
            <a:endParaRPr lang="en-US" altLang="ko-KR" sz="1600" dirty="0">
              <a:latin typeface="+mn-ea"/>
              <a:cs typeface="Arial" panose="020B0604020202020204" pitchFamily="34" charset="0"/>
            </a:endParaRPr>
          </a:p>
          <a:p>
            <a:r>
              <a:rPr lang="en-US" altLang="ko-KR" sz="1600" dirty="0">
                <a:latin typeface="+mn-ea"/>
                <a:cs typeface="Arial" panose="020B0604020202020204" pitchFamily="34" charset="0"/>
              </a:rPr>
              <a:t>&lt;3&gt; Ultrasonic Sensor : </a:t>
            </a:r>
            <a:r>
              <a:rPr lang="ko-KR" altLang="en-US" sz="1600" dirty="0">
                <a:latin typeface="+mn-ea"/>
                <a:cs typeface="Arial" panose="020B0604020202020204" pitchFamily="34" charset="0"/>
              </a:rPr>
              <a:t>차량 전방을 주시하면서 장애물 인식 </a:t>
            </a:r>
            <a:endParaRPr lang="en-US" altLang="ko-KR" sz="160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BF0194-2BB8-43E4-81EF-859956F5F567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- 3 -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160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3">
            <a:extLst>
              <a:ext uri="{FF2B5EF4-FFF2-40B4-BE49-F238E27FC236}">
                <a16:creationId xmlns:a16="http://schemas.microsoft.com/office/drawing/2014/main" id="{C7CF1CE6-CA22-4E69-ADDF-E0E09D5C4C1E}"/>
              </a:ext>
            </a:extLst>
          </p:cNvPr>
          <p:cNvSpPr/>
          <p:nvPr/>
        </p:nvSpPr>
        <p:spPr>
          <a:xfrm>
            <a:off x="395536" y="1587298"/>
            <a:ext cx="8280920" cy="47940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166A883-3850-465C-B153-8CDEF410B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55" y="164847"/>
            <a:ext cx="1495425" cy="3356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4AB53F-BF74-4033-889D-81C17C9B672A}"/>
              </a:ext>
            </a:extLst>
          </p:cNvPr>
          <p:cNvSpPr/>
          <p:nvPr/>
        </p:nvSpPr>
        <p:spPr>
          <a:xfrm>
            <a:off x="395536" y="164847"/>
            <a:ext cx="31758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150" dirty="0"/>
              <a:t>작품 구성 및 상세내용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8E6DB-7041-44ED-9939-15CEC95916CF}"/>
              </a:ext>
            </a:extLst>
          </p:cNvPr>
          <p:cNvSpPr txBox="1"/>
          <p:nvPr/>
        </p:nvSpPr>
        <p:spPr>
          <a:xfrm>
            <a:off x="989602" y="1722830"/>
            <a:ext cx="716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〮 </a:t>
            </a:r>
            <a:r>
              <a:rPr lang="en-US" altLang="ko-KR" dirty="0"/>
              <a:t>UI </a:t>
            </a:r>
            <a:r>
              <a:rPr lang="ko-KR" altLang="en-US" dirty="0"/>
              <a:t>설계 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027BE4-B6AF-47F0-B0B9-37B18907D57A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- 4 -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C7332B-7845-40EC-967A-372EA86BA67C}"/>
              </a:ext>
            </a:extLst>
          </p:cNvPr>
          <p:cNvSpPr txBox="1"/>
          <p:nvPr/>
        </p:nvSpPr>
        <p:spPr>
          <a:xfrm>
            <a:off x="1079612" y="988874"/>
            <a:ext cx="698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/>
              <a:t>개발 세부 내용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설계서</a:t>
            </a:r>
            <a:r>
              <a:rPr lang="en-US" altLang="ko-KR" sz="2000" b="1" dirty="0"/>
              <a:t>)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79FF55-602B-4146-A4BA-32C479E38A1A}"/>
              </a:ext>
            </a:extLst>
          </p:cNvPr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36A0EC27-E677-4C80-945E-F4E3AE618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04" y="2246784"/>
            <a:ext cx="4913604" cy="344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6858AB-8684-4C64-9308-FD175F01379F}"/>
              </a:ext>
            </a:extLst>
          </p:cNvPr>
          <p:cNvSpPr txBox="1"/>
          <p:nvPr/>
        </p:nvSpPr>
        <p:spPr>
          <a:xfrm>
            <a:off x="5939695" y="2418514"/>
            <a:ext cx="2664753" cy="2653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arenBoth"/>
            </a:pPr>
            <a:r>
              <a:rPr lang="en-US" altLang="ko-KR" sz="1600" b="1" dirty="0">
                <a:latin typeface="+mj-lt"/>
              </a:rPr>
              <a:t>Input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lt"/>
              </a:rPr>
              <a:t>Ultrasonic Sensor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lt"/>
              </a:rPr>
              <a:t>Webcam (2EA)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latin typeface="+mj-lt"/>
            </a:endParaRPr>
          </a:p>
          <a:p>
            <a:pPr>
              <a:lnSpc>
                <a:spcPct val="130000"/>
              </a:lnSpc>
            </a:pPr>
            <a:r>
              <a:rPr lang="en-US" altLang="ko-KR" sz="1600" b="1" dirty="0">
                <a:latin typeface="+mj-lt"/>
              </a:rPr>
              <a:t>(2) Output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lt"/>
              </a:rPr>
              <a:t>Alarm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lt"/>
              </a:rPr>
              <a:t>DC Motor (Go/Stop)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lt"/>
              </a:rPr>
              <a:t>Servo Motor (Direction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999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3">
            <a:extLst>
              <a:ext uri="{FF2B5EF4-FFF2-40B4-BE49-F238E27FC236}">
                <a16:creationId xmlns:a16="http://schemas.microsoft.com/office/drawing/2014/main" id="{C7CF1CE6-CA22-4E69-ADDF-E0E09D5C4C1E}"/>
              </a:ext>
            </a:extLst>
          </p:cNvPr>
          <p:cNvSpPr/>
          <p:nvPr/>
        </p:nvSpPr>
        <p:spPr>
          <a:xfrm>
            <a:off x="395536" y="1587298"/>
            <a:ext cx="8280920" cy="47940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166A883-3850-465C-B153-8CDEF410B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55" y="164847"/>
            <a:ext cx="1495425" cy="3356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4AB53F-BF74-4033-889D-81C17C9B672A}"/>
              </a:ext>
            </a:extLst>
          </p:cNvPr>
          <p:cNvSpPr/>
          <p:nvPr/>
        </p:nvSpPr>
        <p:spPr>
          <a:xfrm>
            <a:off x="395536" y="164847"/>
            <a:ext cx="31758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150" dirty="0"/>
              <a:t>작품 구성 및 상세내용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8E6DB-7041-44ED-9939-15CEC95916CF}"/>
              </a:ext>
            </a:extLst>
          </p:cNvPr>
          <p:cNvSpPr txBox="1"/>
          <p:nvPr/>
        </p:nvSpPr>
        <p:spPr>
          <a:xfrm>
            <a:off x="989602" y="1722830"/>
            <a:ext cx="716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Marker </a:t>
            </a:r>
            <a:r>
              <a:rPr lang="ko-KR" altLang="en-US" dirty="0"/>
              <a:t>탐지 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027BE4-B6AF-47F0-B0B9-37B18907D57A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- 4 -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C7332B-7845-40EC-967A-372EA86BA67C}"/>
              </a:ext>
            </a:extLst>
          </p:cNvPr>
          <p:cNvSpPr txBox="1"/>
          <p:nvPr/>
        </p:nvSpPr>
        <p:spPr>
          <a:xfrm>
            <a:off x="1079612" y="988874"/>
            <a:ext cx="698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/>
              <a:t>개발 세부 내용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설계서</a:t>
            </a:r>
            <a:r>
              <a:rPr lang="en-US" altLang="ko-KR" sz="2000" b="1" dirty="0"/>
              <a:t>)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79FF55-602B-4146-A4BA-32C479E38A1A}"/>
              </a:ext>
            </a:extLst>
          </p:cNvPr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36858AB-8684-4C64-9308-FD175F01379F}"/>
              </a:ext>
            </a:extLst>
          </p:cNvPr>
          <p:cNvSpPr txBox="1"/>
          <p:nvPr/>
        </p:nvSpPr>
        <p:spPr>
          <a:xfrm>
            <a:off x="5760742" y="2062811"/>
            <a:ext cx="2771698" cy="390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AutoNum type="arabicParenBoth"/>
            </a:pPr>
            <a:r>
              <a:rPr lang="ko-KR" altLang="en-US" sz="1600" dirty="0">
                <a:latin typeface="+mj-lt"/>
              </a:rPr>
              <a:t>방식</a:t>
            </a:r>
            <a:endParaRPr lang="en-US" altLang="ko-KR" sz="1600" dirty="0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+mj-lt"/>
              </a:rPr>
              <a:t>Marker</a:t>
            </a:r>
            <a:r>
              <a:rPr lang="ko-KR" altLang="en-US" sz="1600" dirty="0">
                <a:latin typeface="+mj-lt"/>
              </a:rPr>
              <a:t> 인식</a:t>
            </a:r>
            <a:endParaRPr lang="en-US" altLang="ko-KR" sz="1600" dirty="0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     →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위치 값 출력</a:t>
            </a:r>
            <a:endParaRPr lang="en-US" altLang="ko-KR" sz="1600" dirty="0">
              <a:latin typeface="+mj-lt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     → Servo Motor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제어</a:t>
            </a:r>
            <a:endParaRPr lang="en-US" altLang="ko-KR" sz="1600" dirty="0">
              <a:latin typeface="+mj-lt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latin typeface="+mj-lt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+mj-lt"/>
              </a:rPr>
              <a:t>(2) </a:t>
            </a:r>
            <a:r>
              <a:rPr lang="ko-KR" altLang="en-US" sz="1600" dirty="0">
                <a:latin typeface="+mj-lt"/>
              </a:rPr>
              <a:t>값 추출 방식</a:t>
            </a:r>
            <a:endParaRPr lang="en-US" altLang="ko-KR" sz="1600" dirty="0">
              <a:latin typeface="+mj-lt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Calibration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에서 얻은 정보를 토대로 위치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각 추출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+mj-lt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(3)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사용 데이터</a:t>
            </a:r>
            <a:endParaRPr lang="en-US" altLang="ko-KR" sz="1600" dirty="0">
              <a:latin typeface="+mj-lt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Marker :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번호</a:t>
            </a:r>
            <a:endParaRPr lang="en-US" altLang="ko-KR" sz="1600" dirty="0">
              <a:latin typeface="+mj-lt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+mj-lt"/>
                <a:ea typeface="맑은 고딕" panose="020B0503020000020004" pitchFamily="50" charset="-127"/>
              </a:rPr>
              <a:t>xt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 : image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상 위치</a:t>
            </a:r>
            <a:endParaRPr lang="en-US" altLang="ko-KR" sz="1600" dirty="0">
              <a:latin typeface="+mj-lt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+mj-lt"/>
                <a:ea typeface="맑은 고딕" panose="020B0503020000020004" pitchFamily="50" charset="-127"/>
              </a:rPr>
              <a:t>zt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 :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거리</a:t>
            </a:r>
            <a:endParaRPr lang="en-US" altLang="ko-KR" sz="1600" dirty="0"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0ECFE5-7067-4D90-AB86-DCCBC7561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03" y="2636912"/>
            <a:ext cx="5220072" cy="283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8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3">
            <a:extLst>
              <a:ext uri="{FF2B5EF4-FFF2-40B4-BE49-F238E27FC236}">
                <a16:creationId xmlns:a16="http://schemas.microsoft.com/office/drawing/2014/main" id="{C7CF1CE6-CA22-4E69-ADDF-E0E09D5C4C1E}"/>
              </a:ext>
            </a:extLst>
          </p:cNvPr>
          <p:cNvSpPr/>
          <p:nvPr/>
        </p:nvSpPr>
        <p:spPr>
          <a:xfrm>
            <a:off x="395536" y="1587298"/>
            <a:ext cx="8280920" cy="47940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166A883-3850-465C-B153-8CDEF410B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55" y="164847"/>
            <a:ext cx="1495425" cy="3356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4AB53F-BF74-4033-889D-81C17C9B672A}"/>
              </a:ext>
            </a:extLst>
          </p:cNvPr>
          <p:cNvSpPr/>
          <p:nvPr/>
        </p:nvSpPr>
        <p:spPr>
          <a:xfrm>
            <a:off x="395536" y="164847"/>
            <a:ext cx="31758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150" dirty="0"/>
              <a:t>작품 구성 및 상세내용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8E6DB-7041-44ED-9939-15CEC95916CF}"/>
              </a:ext>
            </a:extLst>
          </p:cNvPr>
          <p:cNvSpPr txBox="1"/>
          <p:nvPr/>
        </p:nvSpPr>
        <p:spPr>
          <a:xfrm>
            <a:off x="989602" y="1722830"/>
            <a:ext cx="716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Mask </a:t>
            </a:r>
            <a:r>
              <a:rPr lang="ko-KR" altLang="en-US" dirty="0"/>
              <a:t>판단 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027BE4-B6AF-47F0-B0B9-37B18907D57A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- 4 -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C7332B-7845-40EC-967A-372EA86BA67C}"/>
              </a:ext>
            </a:extLst>
          </p:cNvPr>
          <p:cNvSpPr txBox="1"/>
          <p:nvPr/>
        </p:nvSpPr>
        <p:spPr>
          <a:xfrm>
            <a:off x="1079612" y="988874"/>
            <a:ext cx="698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/>
              <a:t>개발 세부 내용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설계서</a:t>
            </a:r>
            <a:r>
              <a:rPr lang="en-US" altLang="ko-KR" sz="2000" b="1" dirty="0"/>
              <a:t>)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79FF55-602B-4146-A4BA-32C479E38A1A}"/>
              </a:ext>
            </a:extLst>
          </p:cNvPr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36858AB-8684-4C64-9308-FD175F01379F}"/>
              </a:ext>
            </a:extLst>
          </p:cNvPr>
          <p:cNvSpPr txBox="1"/>
          <p:nvPr/>
        </p:nvSpPr>
        <p:spPr>
          <a:xfrm>
            <a:off x="5636600" y="2150804"/>
            <a:ext cx="3003521" cy="390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AutoNum type="arabicParenBoth"/>
            </a:pPr>
            <a:r>
              <a:rPr lang="ko-KR" altLang="en-US" sz="1600" dirty="0"/>
              <a:t>방식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ko-KR" altLang="en-US" sz="1600" dirty="0"/>
              <a:t>얼굴인식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→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마스크 착용 상태 판단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→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스피커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Motor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제어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AutoNum type="arabicParenBoth" startAt="2"/>
            </a:pPr>
            <a:r>
              <a:rPr lang="ko-KR" altLang="en-US" sz="1600" dirty="0"/>
              <a:t>마스크 판단 방식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미착용의 확률이 출력되는데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일정 수치만큼 곱한 다음에 비교로 판단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AutoNum type="arabicParenBoth" startAt="3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이마 식별 필요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흰색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Mask 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검정 판단력↓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AA661F-1354-4FC1-8AC2-AF5FB3FAA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3" y="2745072"/>
            <a:ext cx="5145035" cy="277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9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3">
            <a:extLst>
              <a:ext uri="{FF2B5EF4-FFF2-40B4-BE49-F238E27FC236}">
                <a16:creationId xmlns:a16="http://schemas.microsoft.com/office/drawing/2014/main" id="{C7CF1CE6-CA22-4E69-ADDF-E0E09D5C4C1E}"/>
              </a:ext>
            </a:extLst>
          </p:cNvPr>
          <p:cNvSpPr/>
          <p:nvPr/>
        </p:nvSpPr>
        <p:spPr>
          <a:xfrm>
            <a:off x="368900" y="1587298"/>
            <a:ext cx="8280920" cy="47940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166A883-3850-465C-B153-8CDEF410B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55" y="164847"/>
            <a:ext cx="1495425" cy="3356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4AB53F-BF74-4033-889D-81C17C9B672A}"/>
              </a:ext>
            </a:extLst>
          </p:cNvPr>
          <p:cNvSpPr/>
          <p:nvPr/>
        </p:nvSpPr>
        <p:spPr>
          <a:xfrm>
            <a:off x="395536" y="164847"/>
            <a:ext cx="31758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150" dirty="0"/>
              <a:t>작품 구성 및 상세내용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8E6DB-7041-44ED-9939-15CEC95916CF}"/>
              </a:ext>
            </a:extLst>
          </p:cNvPr>
          <p:cNvSpPr txBox="1"/>
          <p:nvPr/>
        </p:nvSpPr>
        <p:spPr>
          <a:xfrm>
            <a:off x="989602" y="1722830"/>
            <a:ext cx="127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기타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027BE4-B6AF-47F0-B0B9-37B18907D57A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- 4 -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C7332B-7845-40EC-967A-372EA86BA67C}"/>
              </a:ext>
            </a:extLst>
          </p:cNvPr>
          <p:cNvSpPr txBox="1"/>
          <p:nvPr/>
        </p:nvSpPr>
        <p:spPr>
          <a:xfrm>
            <a:off x="1079612" y="988874"/>
            <a:ext cx="698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/>
              <a:t>개발 세부 내용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설계서</a:t>
            </a:r>
            <a:r>
              <a:rPr lang="en-US" altLang="ko-KR" sz="2000" b="1" dirty="0"/>
              <a:t>)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79FF55-602B-4146-A4BA-32C479E38A1A}"/>
              </a:ext>
            </a:extLst>
          </p:cNvPr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6D7B4F-E9B6-41D9-96A4-F9800C37D460}"/>
              </a:ext>
            </a:extLst>
          </p:cNvPr>
          <p:cNvSpPr txBox="1"/>
          <p:nvPr/>
        </p:nvSpPr>
        <p:spPr>
          <a:xfrm>
            <a:off x="400460" y="2133498"/>
            <a:ext cx="7971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(1) Ultrasonic</a:t>
            </a:r>
            <a:r>
              <a:rPr lang="ko-KR" altLang="en-US" sz="1600" dirty="0"/>
              <a:t> </a:t>
            </a:r>
            <a:r>
              <a:rPr lang="en-US" altLang="ko-KR" sz="1600" dirty="0"/>
              <a:t>Sensor	            (2) Speaker                  (3) Motor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88AF8F1-DAF6-436F-9DA6-BD294A91606C}"/>
              </a:ext>
            </a:extLst>
          </p:cNvPr>
          <p:cNvCxnSpPr/>
          <p:nvPr/>
        </p:nvCxnSpPr>
        <p:spPr>
          <a:xfrm>
            <a:off x="3707904" y="2635251"/>
            <a:ext cx="0" cy="36004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3A0BC45-50C4-4AF0-8B6D-6B1C910E0E1A}"/>
              </a:ext>
            </a:extLst>
          </p:cNvPr>
          <p:cNvCxnSpPr/>
          <p:nvPr/>
        </p:nvCxnSpPr>
        <p:spPr>
          <a:xfrm>
            <a:off x="6156176" y="2635251"/>
            <a:ext cx="0" cy="36004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0695EFCF-8366-48CF-BDB7-D4F5F70CDEA3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6099" r="5239"/>
          <a:stretch/>
        </p:blipFill>
        <p:spPr>
          <a:xfrm>
            <a:off x="425765" y="2883964"/>
            <a:ext cx="1307693" cy="90753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4DB2AAA-A84D-4574-B1FE-8BAD50D5FEE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850810" y="2883964"/>
            <a:ext cx="1307694" cy="90753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C79D2D9-12DB-4E04-8D49-F40258665F7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24040" y="3984313"/>
            <a:ext cx="1307694" cy="7017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C60C1FD-52B2-4046-9604-21EC79F1F4C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849114" y="3984313"/>
            <a:ext cx="1307691" cy="7017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CEFFE54-3823-4194-9687-CAA22179C067}"/>
              </a:ext>
            </a:extLst>
          </p:cNvPr>
          <p:cNvSpPr txBox="1"/>
          <p:nvPr/>
        </p:nvSpPr>
        <p:spPr>
          <a:xfrm>
            <a:off x="434397" y="4906582"/>
            <a:ext cx="3137010" cy="1017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atin typeface="+mj-lt"/>
              </a:rPr>
              <a:t>기준 거리 이하로 인식되면 장애물로 인식</a:t>
            </a:r>
            <a:endParaRPr lang="en-US" altLang="ko-KR" sz="1600" dirty="0">
              <a:latin typeface="+mj-lt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        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→ 로봇 주행 정지</a:t>
            </a:r>
            <a:endParaRPr lang="ko-KR" altLang="en-US" sz="1600" dirty="0">
              <a:latin typeface="+mj-lt"/>
            </a:endParaRPr>
          </a:p>
        </p:txBody>
      </p:sp>
      <p:pic>
        <p:nvPicPr>
          <p:cNvPr id="24" name="_x617880304">
            <a:extLst>
              <a:ext uri="{FF2B5EF4-FFF2-40B4-BE49-F238E27FC236}">
                <a16:creationId xmlns:a16="http://schemas.microsoft.com/office/drawing/2014/main" id="{5CA496FB-9CAD-4401-9080-FA638425D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331" y="2692536"/>
            <a:ext cx="2029183" cy="169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_x475942432">
            <a:extLst>
              <a:ext uri="{FF2B5EF4-FFF2-40B4-BE49-F238E27FC236}">
                <a16:creationId xmlns:a16="http://schemas.microsoft.com/office/drawing/2014/main" id="{5DFF99D0-12D4-4120-B738-9598CD6BE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400" y="2693268"/>
            <a:ext cx="2256324" cy="169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A7C502-D788-42DB-A093-028191CF08C6}"/>
              </a:ext>
            </a:extLst>
          </p:cNvPr>
          <p:cNvSpPr txBox="1"/>
          <p:nvPr/>
        </p:nvSpPr>
        <p:spPr>
          <a:xfrm>
            <a:off x="3738042" y="4988162"/>
            <a:ext cx="2418134" cy="69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/>
              <a:t>불량</a:t>
            </a:r>
            <a:r>
              <a:rPr lang="en-US" altLang="ko-KR" sz="1600" dirty="0"/>
              <a:t>/</a:t>
            </a:r>
            <a:r>
              <a:rPr lang="ko-KR" altLang="en-US" sz="1600" dirty="0"/>
              <a:t>미착용자 인식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→ 알람 재생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(3seconds)</a:t>
            </a:r>
            <a:endParaRPr lang="ko-KR" alt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6C8C7B-3759-4D37-B664-5FCF77C7AE08}"/>
              </a:ext>
            </a:extLst>
          </p:cNvPr>
          <p:cNvSpPr txBox="1"/>
          <p:nvPr/>
        </p:nvSpPr>
        <p:spPr>
          <a:xfrm>
            <a:off x="6218902" y="4422138"/>
            <a:ext cx="2548295" cy="272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b="1" dirty="0" err="1">
                <a:solidFill>
                  <a:srgbClr val="0070C0"/>
                </a:solidFill>
              </a:rPr>
              <a:t>ㅁ</a:t>
            </a:r>
            <a:r>
              <a:rPr lang="ko-KR" altLang="en-US" sz="1600" dirty="0"/>
              <a:t> </a:t>
            </a:r>
            <a:r>
              <a:rPr lang="en-US" altLang="ko-KR" sz="1600" dirty="0"/>
              <a:t>: PWM </a:t>
            </a:r>
            <a:r>
              <a:rPr lang="ko-KR" altLang="en-US" sz="1600" dirty="0"/>
              <a:t>드라이버</a:t>
            </a:r>
            <a:endParaRPr lang="en-US" altLang="ko-KR" sz="1600" dirty="0"/>
          </a:p>
          <a:p>
            <a:pPr>
              <a:lnSpc>
                <a:spcPct val="110000"/>
              </a:lnSpc>
            </a:pPr>
            <a:r>
              <a:rPr lang="en-US" altLang="ko-KR" sz="1400" dirty="0"/>
              <a:t>      </a:t>
            </a:r>
            <a:r>
              <a:rPr lang="en-US" altLang="ko-KR" sz="1600" dirty="0"/>
              <a:t>Servo</a:t>
            </a:r>
            <a:r>
              <a:rPr lang="ko-KR" altLang="en-US" sz="1600" dirty="0"/>
              <a:t> </a:t>
            </a:r>
            <a:r>
              <a:rPr lang="en-US" altLang="ko-KR" sz="1600" dirty="0"/>
              <a:t>Motor</a:t>
            </a:r>
          </a:p>
          <a:p>
            <a:pPr>
              <a:lnSpc>
                <a:spcPct val="11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→ 방향 제어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1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600" b="1" dirty="0" err="1">
                <a:solidFill>
                  <a:srgbClr val="7030A0"/>
                </a:solidFill>
              </a:rPr>
              <a:t>ㅁ</a:t>
            </a:r>
            <a:r>
              <a:rPr lang="ko-KR" altLang="en-US" sz="1600" dirty="0"/>
              <a:t> </a:t>
            </a:r>
            <a:r>
              <a:rPr lang="en-US" altLang="ko-KR" sz="1600" dirty="0"/>
              <a:t>: DC Motor</a:t>
            </a:r>
            <a:r>
              <a:rPr lang="ko-KR" altLang="en-US" sz="1600" dirty="0"/>
              <a:t> 구동 모듈</a:t>
            </a:r>
            <a:endParaRPr lang="en-US" altLang="ko-KR" sz="1600" dirty="0"/>
          </a:p>
          <a:p>
            <a:pPr>
              <a:lnSpc>
                <a:spcPct val="110000"/>
              </a:lnSpc>
            </a:pPr>
            <a:r>
              <a:rPr lang="en-US" altLang="ko-KR" sz="1400" dirty="0"/>
              <a:t>      </a:t>
            </a:r>
            <a:r>
              <a:rPr lang="en-US" altLang="ko-KR" sz="1600" dirty="0"/>
              <a:t>DC</a:t>
            </a:r>
            <a:r>
              <a:rPr lang="ko-KR" altLang="en-US" sz="1600" dirty="0"/>
              <a:t> </a:t>
            </a:r>
            <a:r>
              <a:rPr lang="en-US" altLang="ko-KR" sz="1600" dirty="0"/>
              <a:t>Motor</a:t>
            </a:r>
          </a:p>
          <a:p>
            <a:pPr>
              <a:lnSpc>
                <a:spcPct val="110000"/>
              </a:lnSpc>
            </a:pPr>
            <a:r>
              <a:rPr lang="en-US" altLang="ko-KR" sz="1600" dirty="0"/>
              <a:t>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바퀴 제어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49279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3">
            <a:extLst>
              <a:ext uri="{FF2B5EF4-FFF2-40B4-BE49-F238E27FC236}">
                <a16:creationId xmlns:a16="http://schemas.microsoft.com/office/drawing/2014/main" id="{6D469E3F-14C1-4091-A1E0-55296C471D1C}"/>
              </a:ext>
            </a:extLst>
          </p:cNvPr>
          <p:cNvSpPr/>
          <p:nvPr/>
        </p:nvSpPr>
        <p:spPr>
          <a:xfrm>
            <a:off x="395536" y="3623810"/>
            <a:ext cx="8280920" cy="26135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3">
            <a:extLst>
              <a:ext uri="{FF2B5EF4-FFF2-40B4-BE49-F238E27FC236}">
                <a16:creationId xmlns:a16="http://schemas.microsoft.com/office/drawing/2014/main" id="{40CD80D0-D57B-4912-A9F9-09A6971CC525}"/>
              </a:ext>
            </a:extLst>
          </p:cNvPr>
          <p:cNvSpPr/>
          <p:nvPr/>
        </p:nvSpPr>
        <p:spPr>
          <a:xfrm>
            <a:off x="395536" y="940760"/>
            <a:ext cx="8280920" cy="25390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166A883-3850-465C-B153-8CDEF410B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55" y="164847"/>
            <a:ext cx="1495425" cy="3356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4AB53F-BF74-4033-889D-81C17C9B672A}"/>
              </a:ext>
            </a:extLst>
          </p:cNvPr>
          <p:cNvSpPr/>
          <p:nvPr/>
        </p:nvSpPr>
        <p:spPr>
          <a:xfrm>
            <a:off x="395536" y="164847"/>
            <a:ext cx="326547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b="1" spc="-150" dirty="0"/>
              <a:t>기대 효과 및 발전 방향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2BF9D7-5C35-48FB-B40E-F879731CA64E}"/>
              </a:ext>
            </a:extLst>
          </p:cNvPr>
          <p:cNvSpPr txBox="1"/>
          <p:nvPr/>
        </p:nvSpPr>
        <p:spPr>
          <a:xfrm>
            <a:off x="1025606" y="1037782"/>
            <a:ext cx="7362818" cy="2045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프로젝트 성과에 대한 기대효과 </a:t>
            </a:r>
            <a:endParaRPr lang="en-US" altLang="ko-KR" dirty="0"/>
          </a:p>
          <a:p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사회적 효과</a:t>
            </a:r>
            <a:r>
              <a:rPr lang="en-US" altLang="ko-KR" sz="1600" dirty="0">
                <a:latin typeface="+mn-ea"/>
              </a:rPr>
              <a:t>) </a:t>
            </a:r>
            <a:r>
              <a:rPr lang="ko-KR" altLang="en-US" sz="1600" dirty="0">
                <a:latin typeface="+mn-ea"/>
              </a:rPr>
              <a:t>실시간 마스크 착용 여부를 모니터링하여 불량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미착용자에게 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+mn-ea"/>
              </a:rPr>
              <a:t>     </a:t>
            </a:r>
            <a:r>
              <a:rPr lang="ko-KR" altLang="en-US" sz="1600" dirty="0">
                <a:latin typeface="+mn-ea"/>
              </a:rPr>
              <a:t>올바른 착용을 유도함으로써 코로나 확산 방지에 기여할 수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 startAt="2"/>
              <a:defRPr/>
            </a:pPr>
            <a:r>
              <a:rPr lang="en-US" altLang="ko-KR" sz="1600" dirty="0"/>
              <a:t>(</a:t>
            </a:r>
            <a:r>
              <a:rPr lang="ko-KR" altLang="en-US" sz="1600" dirty="0"/>
              <a:t>경제적 효과</a:t>
            </a:r>
            <a:r>
              <a:rPr lang="en-US" altLang="ko-KR" sz="1600" dirty="0"/>
              <a:t>) </a:t>
            </a:r>
            <a:r>
              <a:rPr lang="ko-KR" altLang="en-US" sz="1600" dirty="0"/>
              <a:t>기존의 인력이 수행하던 역할을 자율주행 로봇이 대체함으로써 인건비 절감 효과를 기대할 수 있음 </a:t>
            </a:r>
            <a:endParaRPr lang="en-US" altLang="ko-KR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A3472B-A3D0-467F-8649-A6421F78B1E3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- 5 -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EDFB8C9-4ACD-4CD7-966F-4A5F879E6C86}"/>
              </a:ext>
            </a:extLst>
          </p:cNvPr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4F9A4F-4B55-4E39-A8CA-63205D5CF069}"/>
              </a:ext>
            </a:extLst>
          </p:cNvPr>
          <p:cNvSpPr txBox="1"/>
          <p:nvPr/>
        </p:nvSpPr>
        <p:spPr>
          <a:xfrm>
            <a:off x="1079612" y="3720832"/>
            <a:ext cx="7452828" cy="1799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활용가능성 및 확장 가능성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 dirty="0">
                <a:latin typeface="+mn-ea"/>
              </a:rPr>
              <a:t>마스크 불량 착용자가 많은 실내 카페 및 음식점에서 활용 가능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20000"/>
              </a:lnSpc>
              <a:buFontTx/>
              <a:buAutoNum type="arabicPeriod"/>
            </a:pPr>
            <a:r>
              <a:rPr lang="en-US" altLang="ko-KR" sz="1600" dirty="0">
                <a:latin typeface="+mn-ea"/>
              </a:rPr>
              <a:t>AR tag</a:t>
            </a:r>
            <a:r>
              <a:rPr lang="ko-KR" altLang="en-US" sz="1600" dirty="0">
                <a:latin typeface="+mn-ea"/>
              </a:rPr>
              <a:t>를 활용한 실내 </a:t>
            </a:r>
            <a:r>
              <a:rPr lang="ko-KR" altLang="en-US" sz="1600" dirty="0" err="1">
                <a:latin typeface="+mn-ea"/>
              </a:rPr>
              <a:t>측위가</a:t>
            </a:r>
            <a:r>
              <a:rPr lang="ko-KR" altLang="en-US" sz="1600" dirty="0">
                <a:latin typeface="+mn-ea"/>
              </a:rPr>
              <a:t> 가능하므로 고객 응대 서비스 및 배달 로봇으로 확장 가능 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20000"/>
              </a:lnSpc>
              <a:buFontTx/>
              <a:buAutoNum type="arabicPeriod"/>
            </a:pPr>
            <a:r>
              <a:rPr lang="ko-KR" altLang="en-US" sz="1600" dirty="0">
                <a:latin typeface="+mn-ea"/>
              </a:rPr>
              <a:t>마스크를 제외하고도 다른 인공지능 식별을 이용한 특수 관리가 가능합니다</a:t>
            </a:r>
            <a:r>
              <a:rPr lang="en-US" altLang="ko-KR" sz="1600" dirty="0">
                <a:latin typeface="+mn-ea"/>
              </a:rPr>
              <a:t>.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2719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676</Words>
  <Application>Microsoft Office PowerPoint</Application>
  <PresentationFormat>화면 슬라이드 쇼(4:3)</PresentationFormat>
  <Paragraphs>178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lloollisiminskfk@gmail.com</cp:lastModifiedBy>
  <cp:revision>78</cp:revision>
  <dcterms:created xsi:type="dcterms:W3CDTF">2016-11-03T20:47:04Z</dcterms:created>
  <dcterms:modified xsi:type="dcterms:W3CDTF">2021-11-09T12:15:36Z</dcterms:modified>
</cp:coreProperties>
</file>